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7315200" cy="914400" type="bann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225" d="100"/>
          <a:sy n="225" d="100"/>
        </p:scale>
        <p:origin x="176" y="2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648"/>
            <a:ext cx="5486400" cy="318347"/>
          </a:xfrm>
        </p:spPr>
        <p:txBody>
          <a:bodyPr anchor="b"/>
          <a:lstStyle>
            <a:lvl1pPr algn="ctr">
              <a:defRPr sz="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80272"/>
            <a:ext cx="5486400" cy="220768"/>
          </a:xfrm>
        </p:spPr>
        <p:txBody>
          <a:bodyPr/>
          <a:lstStyle>
            <a:lvl1pPr marL="0" indent="0" algn="ctr">
              <a:buNone/>
              <a:defRPr sz="320"/>
            </a:lvl1pPr>
            <a:lvl2pPr marL="60945" indent="0" algn="ctr">
              <a:buNone/>
              <a:defRPr sz="267"/>
            </a:lvl2pPr>
            <a:lvl3pPr marL="121890" indent="0" algn="ctr">
              <a:buNone/>
              <a:defRPr sz="240"/>
            </a:lvl3pPr>
            <a:lvl4pPr marL="182834" indent="0" algn="ctr">
              <a:buNone/>
              <a:defRPr sz="213"/>
            </a:lvl4pPr>
            <a:lvl5pPr marL="243779" indent="0" algn="ctr">
              <a:buNone/>
              <a:defRPr sz="213"/>
            </a:lvl5pPr>
            <a:lvl6pPr marL="304724" indent="0" algn="ctr">
              <a:buNone/>
              <a:defRPr sz="213"/>
            </a:lvl6pPr>
            <a:lvl7pPr marL="365669" indent="0" algn="ctr">
              <a:buNone/>
              <a:defRPr sz="213"/>
            </a:lvl7pPr>
            <a:lvl8pPr marL="426613" indent="0" algn="ctr">
              <a:buNone/>
              <a:defRPr sz="213"/>
            </a:lvl8pPr>
            <a:lvl9pPr marL="487558" indent="0" algn="ctr">
              <a:buNone/>
              <a:defRPr sz="213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D01C-7C80-41CD-9621-AB0FC23EF745}" type="datetimeFigureOut">
              <a:rPr lang="fr-FR" smtClean="0"/>
              <a:t>02/03/2022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4386-ECDE-47A6-AEF2-E090DD3FE8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7787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D01C-7C80-41CD-9621-AB0FC23EF745}" type="datetimeFigureOut">
              <a:rPr lang="fr-FR" smtClean="0"/>
              <a:t>02/03/2022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4386-ECDE-47A6-AEF2-E090DD3FE8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1827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48683"/>
            <a:ext cx="1577340" cy="774912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48683"/>
            <a:ext cx="4640580" cy="774912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D01C-7C80-41CD-9621-AB0FC23EF745}" type="datetimeFigureOut">
              <a:rPr lang="fr-FR" smtClean="0"/>
              <a:t>02/03/2022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4386-ECDE-47A6-AEF2-E090DD3FE8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7603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D01C-7C80-41CD-9621-AB0FC23EF745}" type="datetimeFigureOut">
              <a:rPr lang="fr-FR" smtClean="0"/>
              <a:t>02/03/2022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4386-ECDE-47A6-AEF2-E090DD3FE8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591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227965"/>
            <a:ext cx="6309360" cy="380365"/>
          </a:xfrm>
        </p:spPr>
        <p:txBody>
          <a:bodyPr anchor="b"/>
          <a:lstStyle>
            <a:lvl1pPr>
              <a:defRPr sz="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611928"/>
            <a:ext cx="6309360" cy="200025"/>
          </a:xfrm>
        </p:spPr>
        <p:txBody>
          <a:bodyPr/>
          <a:lstStyle>
            <a:lvl1pPr marL="0" indent="0">
              <a:buNone/>
              <a:defRPr sz="320">
                <a:solidFill>
                  <a:schemeClr val="tx1">
                    <a:tint val="75000"/>
                  </a:schemeClr>
                </a:solidFill>
              </a:defRPr>
            </a:lvl1pPr>
            <a:lvl2pPr marL="60945" indent="0">
              <a:buNone/>
              <a:defRPr sz="267">
                <a:solidFill>
                  <a:schemeClr val="tx1">
                    <a:tint val="75000"/>
                  </a:schemeClr>
                </a:solidFill>
              </a:defRPr>
            </a:lvl2pPr>
            <a:lvl3pPr marL="121890" indent="0">
              <a:buNone/>
              <a:defRPr sz="240">
                <a:solidFill>
                  <a:schemeClr val="tx1">
                    <a:tint val="75000"/>
                  </a:schemeClr>
                </a:solidFill>
              </a:defRPr>
            </a:lvl3pPr>
            <a:lvl4pPr marL="182834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4pPr>
            <a:lvl5pPr marL="243779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5pPr>
            <a:lvl6pPr marL="304724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6pPr>
            <a:lvl7pPr marL="365669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7pPr>
            <a:lvl8pPr marL="426613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8pPr>
            <a:lvl9pPr marL="487558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D01C-7C80-41CD-9621-AB0FC23EF745}" type="datetimeFigureOut">
              <a:rPr lang="fr-FR" smtClean="0"/>
              <a:t>02/03/2022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4386-ECDE-47A6-AEF2-E090DD3FE8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0133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243417"/>
            <a:ext cx="3108960" cy="58017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243417"/>
            <a:ext cx="3108960" cy="58017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D01C-7C80-41CD-9621-AB0FC23EF745}" type="datetimeFigureOut">
              <a:rPr lang="fr-FR" smtClean="0"/>
              <a:t>02/03/2022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4386-ECDE-47A6-AEF2-E090DD3FE8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9656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48683"/>
            <a:ext cx="6309360" cy="17674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3" y="224155"/>
            <a:ext cx="3094672" cy="109855"/>
          </a:xfrm>
        </p:spPr>
        <p:txBody>
          <a:bodyPr anchor="b"/>
          <a:lstStyle>
            <a:lvl1pPr marL="0" indent="0">
              <a:buNone/>
              <a:defRPr sz="320" b="1"/>
            </a:lvl1pPr>
            <a:lvl2pPr marL="60945" indent="0">
              <a:buNone/>
              <a:defRPr sz="267" b="1"/>
            </a:lvl2pPr>
            <a:lvl3pPr marL="121890" indent="0">
              <a:buNone/>
              <a:defRPr sz="240" b="1"/>
            </a:lvl3pPr>
            <a:lvl4pPr marL="182834" indent="0">
              <a:buNone/>
              <a:defRPr sz="213" b="1"/>
            </a:lvl4pPr>
            <a:lvl5pPr marL="243779" indent="0">
              <a:buNone/>
              <a:defRPr sz="213" b="1"/>
            </a:lvl5pPr>
            <a:lvl6pPr marL="304724" indent="0">
              <a:buNone/>
              <a:defRPr sz="213" b="1"/>
            </a:lvl6pPr>
            <a:lvl7pPr marL="365669" indent="0">
              <a:buNone/>
              <a:defRPr sz="213" b="1"/>
            </a:lvl7pPr>
            <a:lvl8pPr marL="426613" indent="0">
              <a:buNone/>
              <a:defRPr sz="213" b="1"/>
            </a:lvl8pPr>
            <a:lvl9pPr marL="487558" indent="0">
              <a:buNone/>
              <a:defRPr sz="21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3" y="334010"/>
            <a:ext cx="3094672" cy="49127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224155"/>
            <a:ext cx="3109913" cy="109855"/>
          </a:xfrm>
        </p:spPr>
        <p:txBody>
          <a:bodyPr anchor="b"/>
          <a:lstStyle>
            <a:lvl1pPr marL="0" indent="0">
              <a:buNone/>
              <a:defRPr sz="320" b="1"/>
            </a:lvl1pPr>
            <a:lvl2pPr marL="60945" indent="0">
              <a:buNone/>
              <a:defRPr sz="267" b="1"/>
            </a:lvl2pPr>
            <a:lvl3pPr marL="121890" indent="0">
              <a:buNone/>
              <a:defRPr sz="240" b="1"/>
            </a:lvl3pPr>
            <a:lvl4pPr marL="182834" indent="0">
              <a:buNone/>
              <a:defRPr sz="213" b="1"/>
            </a:lvl4pPr>
            <a:lvl5pPr marL="243779" indent="0">
              <a:buNone/>
              <a:defRPr sz="213" b="1"/>
            </a:lvl5pPr>
            <a:lvl6pPr marL="304724" indent="0">
              <a:buNone/>
              <a:defRPr sz="213" b="1"/>
            </a:lvl6pPr>
            <a:lvl7pPr marL="365669" indent="0">
              <a:buNone/>
              <a:defRPr sz="213" b="1"/>
            </a:lvl7pPr>
            <a:lvl8pPr marL="426613" indent="0">
              <a:buNone/>
              <a:defRPr sz="213" b="1"/>
            </a:lvl8pPr>
            <a:lvl9pPr marL="487558" indent="0">
              <a:buNone/>
              <a:defRPr sz="21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334010"/>
            <a:ext cx="3109913" cy="49127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D01C-7C80-41CD-9621-AB0FC23EF745}" type="datetimeFigureOut">
              <a:rPr lang="fr-FR" smtClean="0"/>
              <a:t>02/03/2022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4386-ECDE-47A6-AEF2-E090DD3FE8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0988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D01C-7C80-41CD-9621-AB0FC23EF745}" type="datetimeFigureOut">
              <a:rPr lang="fr-FR" smtClean="0"/>
              <a:t>02/03/2022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4386-ECDE-47A6-AEF2-E090DD3FE8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8621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D01C-7C80-41CD-9621-AB0FC23EF745}" type="datetimeFigureOut">
              <a:rPr lang="fr-FR" smtClean="0"/>
              <a:t>02/03/2022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4386-ECDE-47A6-AEF2-E090DD3FE8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3741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0960"/>
            <a:ext cx="2359342" cy="213360"/>
          </a:xfrm>
        </p:spPr>
        <p:txBody>
          <a:bodyPr anchor="b"/>
          <a:lstStyle>
            <a:lvl1pPr>
              <a:defRPr sz="4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131657"/>
            <a:ext cx="3703320" cy="649817"/>
          </a:xfrm>
        </p:spPr>
        <p:txBody>
          <a:bodyPr/>
          <a:lstStyle>
            <a:lvl1pPr>
              <a:defRPr sz="427"/>
            </a:lvl1pPr>
            <a:lvl2pPr>
              <a:defRPr sz="373"/>
            </a:lvl2pPr>
            <a:lvl3pPr>
              <a:defRPr sz="320"/>
            </a:lvl3pPr>
            <a:lvl4pPr>
              <a:defRPr sz="267"/>
            </a:lvl4pPr>
            <a:lvl5pPr>
              <a:defRPr sz="267"/>
            </a:lvl5pPr>
            <a:lvl6pPr>
              <a:defRPr sz="267"/>
            </a:lvl6pPr>
            <a:lvl7pPr>
              <a:defRPr sz="267"/>
            </a:lvl7pPr>
            <a:lvl8pPr>
              <a:defRPr sz="267"/>
            </a:lvl8pPr>
            <a:lvl9pPr>
              <a:defRPr sz="267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74320"/>
            <a:ext cx="2359342" cy="508212"/>
          </a:xfrm>
        </p:spPr>
        <p:txBody>
          <a:bodyPr/>
          <a:lstStyle>
            <a:lvl1pPr marL="0" indent="0">
              <a:buNone/>
              <a:defRPr sz="213"/>
            </a:lvl1pPr>
            <a:lvl2pPr marL="60945" indent="0">
              <a:buNone/>
              <a:defRPr sz="187"/>
            </a:lvl2pPr>
            <a:lvl3pPr marL="121890" indent="0">
              <a:buNone/>
              <a:defRPr sz="160"/>
            </a:lvl3pPr>
            <a:lvl4pPr marL="182834" indent="0">
              <a:buNone/>
              <a:defRPr sz="133"/>
            </a:lvl4pPr>
            <a:lvl5pPr marL="243779" indent="0">
              <a:buNone/>
              <a:defRPr sz="133"/>
            </a:lvl5pPr>
            <a:lvl6pPr marL="304724" indent="0">
              <a:buNone/>
              <a:defRPr sz="133"/>
            </a:lvl6pPr>
            <a:lvl7pPr marL="365669" indent="0">
              <a:buNone/>
              <a:defRPr sz="133"/>
            </a:lvl7pPr>
            <a:lvl8pPr marL="426613" indent="0">
              <a:buNone/>
              <a:defRPr sz="133"/>
            </a:lvl8pPr>
            <a:lvl9pPr marL="487558" indent="0">
              <a:buNone/>
              <a:defRPr sz="133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D01C-7C80-41CD-9621-AB0FC23EF745}" type="datetimeFigureOut">
              <a:rPr lang="fr-FR" smtClean="0"/>
              <a:t>02/03/2022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4386-ECDE-47A6-AEF2-E090DD3FE8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7934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0960"/>
            <a:ext cx="2359342" cy="213360"/>
          </a:xfrm>
        </p:spPr>
        <p:txBody>
          <a:bodyPr anchor="b"/>
          <a:lstStyle>
            <a:lvl1pPr>
              <a:defRPr sz="4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131657"/>
            <a:ext cx="3703320" cy="649817"/>
          </a:xfrm>
        </p:spPr>
        <p:txBody>
          <a:bodyPr anchor="t"/>
          <a:lstStyle>
            <a:lvl1pPr marL="0" indent="0">
              <a:buNone/>
              <a:defRPr sz="427"/>
            </a:lvl1pPr>
            <a:lvl2pPr marL="60945" indent="0">
              <a:buNone/>
              <a:defRPr sz="373"/>
            </a:lvl2pPr>
            <a:lvl3pPr marL="121890" indent="0">
              <a:buNone/>
              <a:defRPr sz="320"/>
            </a:lvl3pPr>
            <a:lvl4pPr marL="182834" indent="0">
              <a:buNone/>
              <a:defRPr sz="267"/>
            </a:lvl4pPr>
            <a:lvl5pPr marL="243779" indent="0">
              <a:buNone/>
              <a:defRPr sz="267"/>
            </a:lvl5pPr>
            <a:lvl6pPr marL="304724" indent="0">
              <a:buNone/>
              <a:defRPr sz="267"/>
            </a:lvl6pPr>
            <a:lvl7pPr marL="365669" indent="0">
              <a:buNone/>
              <a:defRPr sz="267"/>
            </a:lvl7pPr>
            <a:lvl8pPr marL="426613" indent="0">
              <a:buNone/>
              <a:defRPr sz="267"/>
            </a:lvl8pPr>
            <a:lvl9pPr marL="487558" indent="0">
              <a:buNone/>
              <a:defRPr sz="26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74320"/>
            <a:ext cx="2359342" cy="508212"/>
          </a:xfrm>
        </p:spPr>
        <p:txBody>
          <a:bodyPr/>
          <a:lstStyle>
            <a:lvl1pPr marL="0" indent="0">
              <a:buNone/>
              <a:defRPr sz="213"/>
            </a:lvl1pPr>
            <a:lvl2pPr marL="60945" indent="0">
              <a:buNone/>
              <a:defRPr sz="187"/>
            </a:lvl2pPr>
            <a:lvl3pPr marL="121890" indent="0">
              <a:buNone/>
              <a:defRPr sz="160"/>
            </a:lvl3pPr>
            <a:lvl4pPr marL="182834" indent="0">
              <a:buNone/>
              <a:defRPr sz="133"/>
            </a:lvl4pPr>
            <a:lvl5pPr marL="243779" indent="0">
              <a:buNone/>
              <a:defRPr sz="133"/>
            </a:lvl5pPr>
            <a:lvl6pPr marL="304724" indent="0">
              <a:buNone/>
              <a:defRPr sz="133"/>
            </a:lvl6pPr>
            <a:lvl7pPr marL="365669" indent="0">
              <a:buNone/>
              <a:defRPr sz="133"/>
            </a:lvl7pPr>
            <a:lvl8pPr marL="426613" indent="0">
              <a:buNone/>
              <a:defRPr sz="133"/>
            </a:lvl8pPr>
            <a:lvl9pPr marL="487558" indent="0">
              <a:buNone/>
              <a:defRPr sz="133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D01C-7C80-41CD-9621-AB0FC23EF745}" type="datetimeFigureOut">
              <a:rPr lang="fr-FR" smtClean="0"/>
              <a:t>02/03/2022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4386-ECDE-47A6-AEF2-E090DD3FE8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8534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48683"/>
            <a:ext cx="6309360" cy="176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243417"/>
            <a:ext cx="6309360" cy="5801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847514"/>
            <a:ext cx="1645920" cy="48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0D01C-7C80-41CD-9621-AB0FC23EF745}" type="datetimeFigureOut">
              <a:rPr lang="fr-FR" smtClean="0"/>
              <a:t>02/03/2022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847514"/>
            <a:ext cx="2468880" cy="48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847514"/>
            <a:ext cx="1645920" cy="48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E4386-ECDE-47A6-AEF2-E090DD3FE8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6766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1890" rtl="0" eaLnBrk="1" latinLnBrk="0" hangingPunct="1">
        <a:lnSpc>
          <a:spcPct val="90000"/>
        </a:lnSpc>
        <a:spcBef>
          <a:spcPct val="0"/>
        </a:spcBef>
        <a:buNone/>
        <a:defRPr sz="5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2" indent="-30472" algn="l" defTabSz="1218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373" kern="1200">
          <a:solidFill>
            <a:schemeClr val="tx1"/>
          </a:solidFill>
          <a:latin typeface="+mn-lt"/>
          <a:ea typeface="+mn-ea"/>
          <a:cs typeface="+mn-cs"/>
        </a:defRPr>
      </a:lvl1pPr>
      <a:lvl2pPr marL="91417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320" kern="1200">
          <a:solidFill>
            <a:schemeClr val="tx1"/>
          </a:solidFill>
          <a:latin typeface="+mn-lt"/>
          <a:ea typeface="+mn-ea"/>
          <a:cs typeface="+mn-cs"/>
        </a:defRPr>
      </a:lvl2pPr>
      <a:lvl3pPr marL="152362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07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4pPr>
      <a:lvl5pPr marL="274251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5pPr>
      <a:lvl6pPr marL="335196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6pPr>
      <a:lvl7pPr marL="396141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7pPr>
      <a:lvl8pPr marL="457086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8pPr>
      <a:lvl9pPr marL="518030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1pPr>
      <a:lvl2pPr marL="60945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0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3pPr>
      <a:lvl4pPr marL="182834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4pPr>
      <a:lvl5pPr marL="243779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5pPr>
      <a:lvl6pPr marL="304724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6pPr>
      <a:lvl7pPr marL="365669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7pPr>
      <a:lvl8pPr marL="426613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8pPr>
      <a:lvl9pPr marL="487558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à coins arrondis 12"/>
          <p:cNvSpPr/>
          <p:nvPr/>
        </p:nvSpPr>
        <p:spPr>
          <a:xfrm>
            <a:off x="5239034" y="453593"/>
            <a:ext cx="1968334" cy="315471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>
            <a:off x="5227068" y="126008"/>
            <a:ext cx="1985575" cy="315471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à coins arrondis 10"/>
          <p:cNvSpPr/>
          <p:nvPr/>
        </p:nvSpPr>
        <p:spPr>
          <a:xfrm>
            <a:off x="3279534" y="488547"/>
            <a:ext cx="1858513" cy="315471"/>
          </a:xfrm>
          <a:prstGeom prst="round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à coins arrondis 9"/>
          <p:cNvSpPr/>
          <p:nvPr/>
        </p:nvSpPr>
        <p:spPr>
          <a:xfrm>
            <a:off x="3279535" y="116255"/>
            <a:ext cx="1858513" cy="315471"/>
          </a:xfrm>
          <a:prstGeom prst="roundRect">
            <a:avLst/>
          </a:prstGeom>
          <a:blipFill>
            <a:blip r:embed="rId5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Picture 2" descr="\\pongo\cfurger\Windows\Documents\Site internet\Logo\Logo_AOP_RVB_20cm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889" y="86571"/>
            <a:ext cx="1464537" cy="581588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48DABA5E-6E96-C940-809D-6CDDDFB6322D}"/>
              </a:ext>
            </a:extLst>
          </p:cNvPr>
          <p:cNvSpPr txBox="1"/>
          <p:nvPr/>
        </p:nvSpPr>
        <p:spPr>
          <a:xfrm>
            <a:off x="1175731" y="-3106"/>
            <a:ext cx="22931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Bodoni MT" panose="02070603080606020203" pitchFamily="18" charset="0"/>
              </a:rPr>
              <a:t>Antioxidant 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  <a:latin typeface="Bodoni MT" panose="02070603080606020203" pitchFamily="18" charset="0"/>
              </a:rPr>
              <a:t>Cell Efficacy Tests</a:t>
            </a:r>
            <a:endParaRPr lang="en-GB" sz="1400" dirty="0">
              <a:solidFill>
                <a:srgbClr val="FF0000"/>
              </a:solidFill>
              <a:latin typeface="Bodoni MT" panose="02070603080606020203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79535" y="116255"/>
            <a:ext cx="185851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7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AOP 1 </a:t>
            </a:r>
            <a:r>
              <a:rPr lang="en-GB" sz="7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Intracellular Antioxidant Assay</a:t>
            </a:r>
          </a:p>
          <a:p>
            <a:pPr algn="ctr"/>
            <a:r>
              <a:rPr lang="en-GB" sz="7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(free radical scavenging activity)</a:t>
            </a:r>
          </a:p>
          <a:p>
            <a:pPr algn="ctr"/>
            <a:endParaRPr lang="fr-FR" sz="1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7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AOP 2 – ARE/Nrf2 </a:t>
            </a:r>
            <a:r>
              <a:rPr lang="en-GB" sz="7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Pathway Assay</a:t>
            </a:r>
          </a:p>
          <a:p>
            <a:pPr algn="ctr"/>
            <a:r>
              <a:rPr lang="en-GB" sz="7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.(</a:t>
            </a:r>
            <a:r>
              <a:rPr lang="en-GB" sz="7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induction of cytoprotective genes)</a:t>
            </a:r>
          </a:p>
        </p:txBody>
      </p:sp>
      <p:sp>
        <p:nvSpPr>
          <p:cNvPr id="7" name="Rectangle 6"/>
          <p:cNvSpPr/>
          <p:nvPr/>
        </p:nvSpPr>
        <p:spPr>
          <a:xfrm>
            <a:off x="5227067" y="116255"/>
            <a:ext cx="1985576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7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AOP 3 (CAA)- </a:t>
            </a:r>
            <a:r>
              <a:rPr lang="fr-FR" sz="7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Cell</a:t>
            </a:r>
            <a:r>
              <a:rPr lang="fr-FR" sz="7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Membrane </a:t>
            </a:r>
            <a:r>
              <a:rPr lang="fr-FR" sz="7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Antioxidant</a:t>
            </a:r>
            <a:r>
              <a:rPr lang="fr-FR" sz="7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Assay </a:t>
            </a:r>
            <a:r>
              <a:rPr lang="en-GB" sz="7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(lipid peroxidation scavenging activity)</a:t>
            </a:r>
          </a:p>
          <a:p>
            <a:pPr algn="ctr"/>
            <a:endParaRPr lang="en-GB" sz="1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7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AOP CAT –</a:t>
            </a:r>
            <a:r>
              <a:rPr lang="en-GB" sz="7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Catalase-like Assay</a:t>
            </a:r>
          </a:p>
          <a:p>
            <a:pPr algn="ctr"/>
            <a:r>
              <a:rPr lang="en-GB" sz="7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(H</a:t>
            </a:r>
            <a:r>
              <a:rPr lang="en-GB" sz="700" i="1" baseline="-25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7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GB" sz="700" i="1" baseline="-25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7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scavenging activity)</a:t>
            </a:r>
          </a:p>
        </p:txBody>
      </p:sp>
      <p:sp>
        <p:nvSpPr>
          <p:cNvPr id="8" name="Rectangle 7"/>
          <p:cNvSpPr/>
          <p:nvPr/>
        </p:nvSpPr>
        <p:spPr>
          <a:xfrm>
            <a:off x="1526668" y="460849"/>
            <a:ext cx="198557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6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Dose-response studies, Efficacy concentrations (EC</a:t>
            </a:r>
            <a:r>
              <a:rPr lang="en-GB" sz="600" i="1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GB" sz="6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EC</a:t>
            </a:r>
            <a:r>
              <a:rPr lang="en-GB" sz="600" i="1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r>
              <a:rPr lang="en-GB" sz="6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600" i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</a:t>
            </a:r>
            <a:r>
              <a:rPr lang="en-GB" sz="600" i="1" baseline="-25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</a:t>
            </a:r>
            <a:r>
              <a:rPr lang="en-GB" sz="600" i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on any </a:t>
            </a:r>
            <a:r>
              <a:rPr lang="en-GB" sz="6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2D or 3D </a:t>
            </a:r>
            <a:r>
              <a:rPr lang="en-GB" sz="600" i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cell types.</a:t>
            </a:r>
            <a:endParaRPr lang="en-GB" sz="6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4138" y="696246"/>
            <a:ext cx="1322798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700" b="1" dirty="0">
                <a:solidFill>
                  <a:schemeClr val="accent1">
                    <a:lumMod val="50000"/>
                  </a:schemeClr>
                </a:solidFill>
              </a:rPr>
              <a:t>http://antioxidant-power.com</a:t>
            </a:r>
          </a:p>
        </p:txBody>
      </p:sp>
    </p:spTree>
    <p:extLst>
      <p:ext uri="{BB962C8B-B14F-4D97-AF65-F5344CB8AC3E}">
        <p14:creationId xmlns:p14="http://schemas.microsoft.com/office/powerpoint/2010/main" val="27156571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</TotalTime>
  <Words>80</Words>
  <Application>Microsoft Macintosh PowerPoint</Application>
  <PresentationFormat>Bannière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Bodoni MT</vt:lpstr>
      <vt:lpstr>Calibri</vt:lpstr>
      <vt:lpstr>Calibri Light</vt:lpstr>
      <vt:lpstr>Thème Office</vt:lpstr>
      <vt:lpstr>Présentation PowerPoint</vt:lpstr>
    </vt:vector>
  </TitlesOfParts>
  <Company>LAAS-CNRS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cfurger</dc:creator>
  <cp:lastModifiedBy>cecile dufour</cp:lastModifiedBy>
  <cp:revision>23</cp:revision>
  <dcterms:created xsi:type="dcterms:W3CDTF">2021-01-21T14:02:24Z</dcterms:created>
  <dcterms:modified xsi:type="dcterms:W3CDTF">2022-03-02T16:41:23Z</dcterms:modified>
</cp:coreProperties>
</file>